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B3C5-CF25-4F3D-A668-1C72D65698E9}" type="datetimeFigureOut">
              <a:rPr lang="ru-RU" smtClean="0"/>
              <a:t>05.07.2022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70680-A18D-4EE8-A176-980EC79F8A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654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B3C5-CF25-4F3D-A668-1C72D65698E9}" type="datetimeFigureOut">
              <a:rPr lang="ru-RU" smtClean="0"/>
              <a:t>05.07.2022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70680-A18D-4EE8-A176-980EC79F8A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428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B3C5-CF25-4F3D-A668-1C72D65698E9}" type="datetimeFigureOut">
              <a:rPr lang="ru-RU" smtClean="0"/>
              <a:t>05.07.2022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70680-A18D-4EE8-A176-980EC79F8A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415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B3C5-CF25-4F3D-A668-1C72D65698E9}" type="datetimeFigureOut">
              <a:rPr lang="ru-RU" smtClean="0"/>
              <a:t>05.07.2022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70680-A18D-4EE8-A176-980EC79F8A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574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B3C5-CF25-4F3D-A668-1C72D65698E9}" type="datetimeFigureOut">
              <a:rPr lang="ru-RU" smtClean="0"/>
              <a:t>05.07.2022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70680-A18D-4EE8-A176-980EC79F8A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457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B3C5-CF25-4F3D-A668-1C72D65698E9}" type="datetimeFigureOut">
              <a:rPr lang="ru-RU" smtClean="0"/>
              <a:t>05.07.2022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70680-A18D-4EE8-A176-980EC79F8A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49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B3C5-CF25-4F3D-A668-1C72D65698E9}" type="datetimeFigureOut">
              <a:rPr lang="ru-RU" smtClean="0"/>
              <a:t>05.07.2022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70680-A18D-4EE8-A176-980EC79F8A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490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B3C5-CF25-4F3D-A668-1C72D65698E9}" type="datetimeFigureOut">
              <a:rPr lang="ru-RU" smtClean="0"/>
              <a:t>05.07.2022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70680-A18D-4EE8-A176-980EC79F8A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628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B3C5-CF25-4F3D-A668-1C72D65698E9}" type="datetimeFigureOut">
              <a:rPr lang="ru-RU" smtClean="0"/>
              <a:t>05.07.2022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70680-A18D-4EE8-A176-980EC79F8A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645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B3C5-CF25-4F3D-A668-1C72D65698E9}" type="datetimeFigureOut">
              <a:rPr lang="ru-RU" smtClean="0"/>
              <a:t>05.07.2022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70680-A18D-4EE8-A176-980EC79F8A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550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B3C5-CF25-4F3D-A668-1C72D65698E9}" type="datetimeFigureOut">
              <a:rPr lang="ru-RU" smtClean="0"/>
              <a:t>05.07.2022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70680-A18D-4EE8-A176-980EC79F8A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204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AB3C5-CF25-4F3D-A668-1C72D65698E9}" type="datetimeFigureOut">
              <a:rPr lang="ru-RU" smtClean="0"/>
              <a:t>05.07.2022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970680-A18D-4EE8-A176-980EC79F8A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835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76056" y="1119211"/>
            <a:ext cx="36757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C000"/>
                </a:solidFill>
                <a:latin typeface="Monotype Corsiva" panose="03010101010201010101" pitchFamily="66" charset="0"/>
              </a:rPr>
              <a:t>ПАМЯТКА</a:t>
            </a:r>
          </a:p>
          <a:p>
            <a:pPr algn="ctr"/>
            <a:r>
              <a:rPr lang="ru-RU" sz="3600" b="1" dirty="0">
                <a:solidFill>
                  <a:srgbClr val="FFC000"/>
                </a:solidFill>
                <a:latin typeface="Monotype Corsiva" panose="03010101010201010101" pitchFamily="66" charset="0"/>
              </a:rPr>
              <a:t>ПО  СБОРУ</a:t>
            </a:r>
          </a:p>
          <a:p>
            <a:pPr algn="ctr"/>
            <a:r>
              <a:rPr lang="ru-RU" sz="3600" b="1" dirty="0">
                <a:solidFill>
                  <a:srgbClr val="FFC000"/>
                </a:solidFill>
                <a:latin typeface="Monotype Corsiva" panose="03010101010201010101" pitchFamily="66" charset="0"/>
              </a:rPr>
              <a:t>МОКРОТЫ </a:t>
            </a:r>
          </a:p>
          <a:p>
            <a:pPr algn="ctr"/>
            <a:r>
              <a:rPr lang="ru-RU" sz="3600" b="1" dirty="0">
                <a:latin typeface="Monotype Corsiva" panose="03010101010201010101" pitchFamily="66" charset="0"/>
              </a:rPr>
              <a:t>для лабораторного исследования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02530" y="128926"/>
            <a:ext cx="3240360" cy="55800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u="sng" dirty="0">
                <a:solidFill>
                  <a:srgbClr val="C00000"/>
                </a:solidFill>
                <a:latin typeface="Monotype Corsiva" panose="03010101010201010101" pitchFamily="66" charset="0"/>
              </a:rPr>
              <a:t>ЗАПОМНИТЕ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02763" y="1498329"/>
            <a:ext cx="4086508" cy="555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Легче всего собирать мокроту утром, вскоре после подъема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64170" y="3609676"/>
            <a:ext cx="4122513" cy="11521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Контейнер, который Вам дали для сбора мокроты СТЕРИЛЕН, поэтому его надо открывать только тогда, когда Вы будете сплёвывать в него мокроту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97460" y="2132856"/>
            <a:ext cx="4122513" cy="140703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Накануне сдачи анализа необходимо почистить зубы, перед сбором мокроты следует прополоскать рот, но   чистить зубы уже не следует, чтобы в мокроту не попала кровь из десен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97460" y="4897006"/>
            <a:ext cx="4086508" cy="92029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Не глотайте мокроту, пользуйтесь плевательницей</a:t>
            </a:r>
            <a:r>
              <a:rPr lang="en-US" dirty="0"/>
              <a:t> </a:t>
            </a:r>
            <a:r>
              <a:rPr lang="ru-RU" dirty="0">
                <a:solidFill>
                  <a:schemeClr val="tx1"/>
                </a:solidFill>
              </a:rPr>
              <a:t>для последующего проведения  дезинфекции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1560" y="64533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50787" y="5990410"/>
            <a:ext cx="41766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Областное бюджетное учреждение здравоохранения «Областной противотуберкулёзный диспансер имени </a:t>
            </a:r>
          </a:p>
          <a:p>
            <a:pPr algn="ctr"/>
            <a:r>
              <a:rPr lang="ru-RU" sz="14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М.Б. Стоюнина (ОПТД), г. Иваново, ул. Крутицкая, 27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0904" y="826757"/>
            <a:ext cx="4086508" cy="51401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Исследованию подлежит только </a:t>
            </a:r>
            <a:r>
              <a:rPr lang="ru-RU" b="1" dirty="0"/>
              <a:t>Ваша</a:t>
            </a:r>
            <a:r>
              <a:rPr lang="ru-RU" dirty="0"/>
              <a:t> мокрота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A4CC516-0E57-5895-CCB2-C946FAB3A1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058" y="56619"/>
            <a:ext cx="942467" cy="9241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7E2B368-00F7-147A-057E-7D95886B0F44}"/>
              </a:ext>
            </a:extLst>
          </p:cNvPr>
          <p:cNvSpPr txBox="1"/>
          <p:nvPr/>
        </p:nvSpPr>
        <p:spPr>
          <a:xfrm>
            <a:off x="6300192" y="6294353"/>
            <a:ext cx="1825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2"/>
                </a:solidFill>
                <a:latin typeface="Monotype Corsiva" panose="03010101010201010101" pitchFamily="66" charset="0"/>
              </a:rPr>
              <a:t>Иваново - 2022</a:t>
            </a:r>
          </a:p>
        </p:txBody>
      </p:sp>
    </p:spTree>
    <p:extLst>
      <p:ext uri="{BB962C8B-B14F-4D97-AF65-F5344CB8AC3E}">
        <p14:creationId xmlns:p14="http://schemas.microsoft.com/office/powerpoint/2010/main" val="849891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4954" y="116632"/>
            <a:ext cx="4393032" cy="65527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ru-RU" sz="2400" b="1" u="sng" dirty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800" b="1" u="sng" dirty="0">
                <a:solidFill>
                  <a:srgbClr val="7030A0"/>
                </a:solidFill>
                <a:latin typeface="Monotype Corsiva" panose="03010101010201010101" pitchFamily="66" charset="0"/>
              </a:rPr>
              <a:t>Порядок сбора мокроты</a:t>
            </a:r>
          </a:p>
          <a:p>
            <a:r>
              <a:rPr lang="ru-RU" sz="1400" b="1" i="1" dirty="0">
                <a:solidFill>
                  <a:srgbClr val="FF0000"/>
                </a:solidFill>
              </a:rPr>
              <a:t>         Мокрота собирается с целью проведения лабораторного  исследования для  установления причины  болезни легких</a:t>
            </a: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rgbClr val="00B050"/>
                </a:solidFill>
                <a:latin typeface="Monotype Corsiva" panose="03010101010201010101" pitchFamily="66" charset="0"/>
              </a:rPr>
              <a:t>В день сбора мокроты: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/>
              <a:t>Проведите гигиену ротовой полости - прополощите рот  водой.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/>
              <a:t>Пройдите в кабину для сбора мокроты или специально выделенное помещение.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/>
              <a:t>Сделайте 2 глубоких вдоха.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/>
              <a:t>После третьего глубокого вдоха с силой и резко вытолкните воздух из лёгких - такой выдох вызовет естественный кашель.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/>
              <a:t>Откашляйте мокрот</a:t>
            </a:r>
            <a:r>
              <a:rPr lang="ru-RU" sz="1600" dirty="0">
                <a:solidFill>
                  <a:schemeClr val="tx1"/>
                </a:solidFill>
              </a:rPr>
              <a:t>у  </a:t>
            </a:r>
            <a:r>
              <a:rPr lang="ru-RU" sz="1600" dirty="0"/>
              <a:t>и сплюньте в контейнер.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/>
              <a:t>Общее количество мокроты в контейнере должно быть не менее 3  -  5 мл (объем десертной или столовой ложки).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/>
              <a:t>Плотно закройте контейнер и передайте медицинской сестре для оценки результата.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716016" y="326317"/>
            <a:ext cx="4320480" cy="41916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860032" y="476672"/>
            <a:ext cx="4032448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>
                <a:solidFill>
                  <a:srgbClr val="7030A0"/>
                </a:solidFill>
                <a:latin typeface="Monotype Corsiva" panose="03010101010201010101" pitchFamily="66" charset="0"/>
              </a:rPr>
              <a:t>Примечание</a:t>
            </a:r>
          </a:p>
          <a:p>
            <a:pPr algn="ctr"/>
            <a:endParaRPr lang="ru-RU" sz="1600" b="1" u="sng" dirty="0">
              <a:solidFill>
                <a:srgbClr val="7030A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/>
              <a:t>Если Вы почувствовали головокружение – отдохните, а затем повторите процедуру.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/>
              <a:t>Если мокрота не отходит походите, разомнитесь и попробуйте снова собрать мокроту.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/>
              <a:t>Об отсутствии мокроты сообщите медицинской сестре. Возможно, Вам предложат провести ингаляцию, после чего попытайтесь вновь собрать мокроту.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50041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1831</TotalTime>
  <Words>264</Words>
  <Application>Microsoft Office PowerPoint</Application>
  <PresentationFormat>Экран (4:3)</PresentationFormat>
  <Paragraphs>33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Calibri</vt:lpstr>
      <vt:lpstr>Monotype Corsiva</vt:lpstr>
      <vt:lpstr>Wingdings</vt:lpstr>
      <vt:lpstr>Тема Office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User</cp:lastModifiedBy>
  <cp:revision>31</cp:revision>
  <cp:lastPrinted>2022-07-05T05:35:59Z</cp:lastPrinted>
  <dcterms:created xsi:type="dcterms:W3CDTF">2018-11-29T11:41:42Z</dcterms:created>
  <dcterms:modified xsi:type="dcterms:W3CDTF">2022-07-05T07:13:57Z</dcterms:modified>
</cp:coreProperties>
</file>